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0" r:id="rId3"/>
    <p:sldId id="256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CC00"/>
    <a:srgbClr val="00FF00"/>
    <a:srgbClr val="C33D93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40" y="-5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6D0D4-004D-4E03-861F-8613F357ED2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F3334-952B-4597-B27E-D121A280F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2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4FC79-676B-4D95-9D1D-C5581BD62E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56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F3334-952B-4597-B27E-D121A280FB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06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1743D-C214-FB5B-3256-E4F1004EA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DBE28E-AFC8-6A37-0E27-F3A3B0333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FFF3DE-9996-DBFB-8D06-401BC7BD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B9179A-58E3-AE11-449E-3074CAFC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A6CEE0-F420-B4BD-6CFB-8EB3ADE5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37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0193F-4231-3154-7826-47A1F30A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23B0FC-4EDA-A743-4F9A-B82B40379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8D1EB-C738-C4E2-CF3E-9527AFC1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C99583-B620-F375-8549-8B06B468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0851E-B234-5D66-DF6D-7AB591D4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72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FC5FA7-1E47-01A8-1464-C003E7CE4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74B750-9883-41CA-4630-9C1C91089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B24C5-97B8-A584-DE8B-2BEAB053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36545D-429E-AD11-6674-164C148E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6DF151-93FD-F5DA-087A-99CD569F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31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D746C-3D29-CE3D-6AC4-0A796EC1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A64D2-9E75-4C90-6B19-E2CA2C18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162F8-1490-81DE-2D3A-42D5351D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F57C1A-E611-886E-F420-A3723C9B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3EB45-490B-1301-B035-06C902A6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61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E34D8-B6C2-595E-F0A9-F082BE4AB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10B7A8-95F2-3207-BE2A-7C8DCAAD2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593F46-C981-20F6-6888-C4637070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D0C565-6595-4688-F71C-750D1377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D46ACD-5F79-1F60-6E73-3C7A15C7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5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B69B7-0F21-CDDC-B402-45357AD1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6373F-1F12-47E6-BAD5-F176A346E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3627F7-7C84-E194-9EB5-D67F553CC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D0EBA2-AEB4-5A83-E869-E1866372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24EB11-21A8-50F7-6A8D-48B624DF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2AF30B-11DA-057B-14DE-0652BB9A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7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890D0-BA05-5B8A-08B1-AFFD992F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2B4857-542B-1381-F65F-5631CCF29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39A6B3-042D-7F0A-6F58-B363A7BEC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B67D7F-CCBD-4EDE-3670-2F8806A91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38E58A-A957-1D82-1802-EADD052FA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828F4F-AEA8-F473-0226-F09CF0EC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FCB25E-9F0B-042E-8499-F3D86FFF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81491A-983A-EACA-2D65-365EB261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05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22FDE-C72B-C9B0-8FA4-97677B1D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14D563-5815-AEE5-FB47-B048CD82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C63681-9442-07E6-D4F8-8C57591C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807CA5-3B3D-DA01-EC31-B8FA8C96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874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1B6D64-1134-A117-897A-41439AD1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5B620C-FAA2-3EF8-56F4-A69C69C3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D28010-BC48-4DF4-E688-C4CBEFA0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90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BE605-0490-44D7-18FE-C9029C09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B09990-A48D-00A1-7799-6D02CE243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50E4C6-F03D-54B5-3928-FD3BFE09E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5B499C-4892-03B9-4EDA-89CB5011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358D6D-EA75-D07E-083A-B9E6A97F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21A4ED-C750-4DC3-E6D2-8F5B70E5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63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48835-B0F0-CF2D-ABDD-990BBD5AE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BB3EA8-5A9A-9068-464B-4B15F7483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B516B6-7E81-8AC7-0774-EB782CFCF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E39920-777D-C417-A254-4A5DBB02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465CF0-03B2-8DC5-2A7A-AF609D661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5E7B07-390D-BF82-5B09-5472C60E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8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2436B2-9AE9-5955-4E62-64162278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BF5B5C-FEFA-7B29-57E1-9ABBDB7B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66BEF0-D6D1-CD62-FE32-F118A08F3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5ECCE-ED9A-45F0-8600-7E15D59D1BA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0FADF0-8DE0-0137-2F4B-AE625B067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1F2938-8106-562E-A771-2CD706B99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C65B6-74A0-46A6-BF0E-FCBF9BAB1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g"/><Relationship Id="rId7" Type="http://schemas.openxmlformats.org/officeDocument/2006/relationships/image" Target="../media/image4.pn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jpg"/><Relationship Id="rId5" Type="http://schemas.openxmlformats.org/officeDocument/2006/relationships/image" Target="../media/image2.png"/><Relationship Id="rId10" Type="http://schemas.openxmlformats.org/officeDocument/2006/relationships/image" Target="../media/image9.jp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0F8396C-A032-901C-A6EE-A2B57B9BD8CB}"/>
              </a:ext>
            </a:extLst>
          </p:cNvPr>
          <p:cNvSpPr/>
          <p:nvPr/>
        </p:nvSpPr>
        <p:spPr>
          <a:xfrm>
            <a:off x="-1614791" y="3628418"/>
            <a:ext cx="20573999" cy="1702340"/>
          </a:xfrm>
          <a:prstGeom prst="rect">
            <a:avLst/>
          </a:prstGeom>
          <a:solidFill>
            <a:srgbClr val="D7A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4AB1A9-6F59-B198-371B-06078995ABDC}"/>
              </a:ext>
            </a:extLst>
          </p:cNvPr>
          <p:cNvSpPr/>
          <p:nvPr/>
        </p:nvSpPr>
        <p:spPr>
          <a:xfrm>
            <a:off x="-1614791" y="-4954745"/>
            <a:ext cx="20573999" cy="1761733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0C2944-9333-816F-49C3-76C68A841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t="6843"/>
          <a:stretch/>
        </p:blipFill>
        <p:spPr>
          <a:xfrm>
            <a:off x="-1614792" y="-3229583"/>
            <a:ext cx="6858000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2B776B-EB77-907C-506C-A8545B4C5EA5}"/>
              </a:ext>
            </a:extLst>
          </p:cNvPr>
          <p:cNvSpPr/>
          <p:nvPr/>
        </p:nvSpPr>
        <p:spPr>
          <a:xfrm>
            <a:off x="2609515" y="2989549"/>
            <a:ext cx="339116" cy="614646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F664C87B-7450-D8F2-88F1-E84A14089295}"/>
              </a:ext>
            </a:extLst>
          </p:cNvPr>
          <p:cNvSpPr/>
          <p:nvPr/>
        </p:nvSpPr>
        <p:spPr>
          <a:xfrm>
            <a:off x="-1614791" y="-4692623"/>
            <a:ext cx="20573999" cy="1122944"/>
          </a:xfrm>
          <a:prstGeom prst="wedgeRectCallout">
            <a:avLst>
              <a:gd name="adj1" fmla="val -31639"/>
              <a:gd name="adj2" fmla="val 333742"/>
            </a:avLst>
          </a:prstGeom>
          <a:solidFill>
            <a:srgbClr val="FFD966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Hey Alice, I </a:t>
            </a:r>
            <a:r>
              <a:rPr lang="zh-CN" altLang="en-US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 a </a:t>
            </a:r>
            <a:r>
              <a:rPr lang="zh-CN" altLang="en-US" sz="3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&lt;cutleryfork&gt; (374)</a:t>
            </a:r>
            <a:r>
              <a:rPr lang="zh-CN" altLang="en-US" sz="3200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&lt;bedroom&gt;</a:t>
            </a:r>
            <a:r>
              <a: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I‘m heading to the kitchen to explore. Please check the living room or bathroom for more </a:t>
            </a:r>
            <a:r>
              <a:rPr lang="zh-CN" altLang="en-US" sz="3200" i="1" u="sng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&lt;cutleryforks&gt;.</a:t>
            </a:r>
            <a:r>
              <a:rPr lang="zh-CN" altLang="en-US" sz="3200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regroup at the </a:t>
            </a:r>
            <a:r>
              <a:rPr lang="zh-CN" altLang="en-US" sz="3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&lt;dishwasher&gt; (104) </a:t>
            </a:r>
            <a:r>
              <a: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find all three!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D9DA26-3547-35D0-1BEE-210DD1CF6201}"/>
              </a:ext>
            </a:extLst>
          </p:cNvPr>
          <p:cNvSpPr txBox="1"/>
          <p:nvPr/>
        </p:nvSpPr>
        <p:spPr>
          <a:xfrm>
            <a:off x="-1360002" y="-2757869"/>
            <a:ext cx="5684851" cy="1200329"/>
          </a:xfrm>
          <a:prstGeom prst="rect">
            <a:avLst/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 shares his progress and suggests a labor division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C9D01E-9EF0-A2EA-60CE-21AFABD1F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09" y="-3229583"/>
            <a:ext cx="6858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9DA65D6-A9D5-25D7-6070-6A224F68C566}"/>
              </a:ext>
            </a:extLst>
          </p:cNvPr>
          <p:cNvSpPr/>
          <p:nvPr/>
        </p:nvSpPr>
        <p:spPr>
          <a:xfrm>
            <a:off x="9308949" y="2745332"/>
            <a:ext cx="883085" cy="858033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C680D5-FEE9-D23A-9217-3774FBA6D11E}"/>
              </a:ext>
            </a:extLst>
          </p:cNvPr>
          <p:cNvSpPr/>
          <p:nvPr/>
        </p:nvSpPr>
        <p:spPr>
          <a:xfrm>
            <a:off x="8672209" y="-1006213"/>
            <a:ext cx="968679" cy="110855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03C4D5-B011-72D4-D9F1-C5E308FE2D59}"/>
              </a:ext>
            </a:extLst>
          </p:cNvPr>
          <p:cNvSpPr txBox="1"/>
          <p:nvPr/>
        </p:nvSpPr>
        <p:spPr>
          <a:xfrm>
            <a:off x="5555010" y="-2760262"/>
            <a:ext cx="6232842" cy="1200329"/>
          </a:xfrm>
          <a:prstGeom prst="rect">
            <a:avLst/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 suggests another plan since she's already in the kitchen.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693E62EA-4657-C84E-C2E8-A662A53FC842}"/>
              </a:ext>
            </a:extLst>
          </p:cNvPr>
          <p:cNvSpPr/>
          <p:nvPr/>
        </p:nvSpPr>
        <p:spPr>
          <a:xfrm>
            <a:off x="-1614791" y="3876241"/>
            <a:ext cx="20574000" cy="1104552"/>
          </a:xfrm>
          <a:prstGeom prst="wedgeRectCallout">
            <a:avLst>
              <a:gd name="adj1" fmla="val 1531"/>
              <a:gd name="adj2" fmla="val -415058"/>
            </a:avLst>
          </a:prstGeom>
          <a:solidFill>
            <a:srgbClr val="D7A8F6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Alice: “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Bob, I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 a </a:t>
            </a:r>
            <a:r>
              <a:rPr lang="en-US" altLang="zh-CN" sz="3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3200" b="1" i="1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cutleryfork</a:t>
            </a:r>
            <a:r>
              <a:rPr lang="en-US" altLang="zh-CN" sz="3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(373)</a:t>
            </a:r>
            <a:r>
              <a:rPr lang="en-US" altLang="zh-CN" sz="3200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&lt;dishwasher&gt; (104)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&lt;kitchen&gt;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en-US" altLang="zh-CN" sz="32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check the living room for more </a:t>
            </a:r>
            <a:r>
              <a:rPr lang="en-US" altLang="zh-CN" sz="3200" i="1" u="sng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cutleryforks</a:t>
            </a:r>
            <a:r>
              <a:rPr lang="en-US" altLang="zh-CN" sz="32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while I explore the remaining kitchen cabinets.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meet at the dishwasher when we have all three </a:t>
            </a:r>
            <a:r>
              <a:rPr lang="en-US" altLang="zh-CN" sz="3200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forks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!”</a:t>
            </a:r>
            <a:endParaRPr lang="zh-CN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内容占位符 4">
            <a:extLst>
              <a:ext uri="{FF2B5EF4-FFF2-40B4-BE49-F238E27FC236}">
                <a16:creationId xmlns:a16="http://schemas.microsoft.com/office/drawing/2014/main" id="{9E22D1DE-9D76-6A32-A00D-851DE9C63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209" y="-3229583"/>
            <a:ext cx="6858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75CD301-BBFB-5A09-912D-E69B3D61A4DC}"/>
              </a:ext>
            </a:extLst>
          </p:cNvPr>
          <p:cNvSpPr txBox="1"/>
          <p:nvPr/>
        </p:nvSpPr>
        <p:spPr>
          <a:xfrm>
            <a:off x="12315217" y="-2760262"/>
            <a:ext cx="6446849" cy="1200329"/>
          </a:xfrm>
          <a:prstGeom prst="rect">
            <a:avLst/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 agrees with Alice and adjusts his plan to cooperate with Alice.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33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543D341-8295-7BFB-6315-6E8ADC2EACEF}"/>
              </a:ext>
            </a:extLst>
          </p:cNvPr>
          <p:cNvGrpSpPr/>
          <p:nvPr/>
        </p:nvGrpSpPr>
        <p:grpSpPr>
          <a:xfrm rot="5400000">
            <a:off x="-1009888" y="-34630"/>
            <a:ext cx="6932544" cy="6852717"/>
            <a:chOff x="899731" y="0"/>
            <a:chExt cx="4983012" cy="492563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8CB399-9E42-D03A-E9B0-96D2F178B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0" b="28177"/>
            <a:stretch/>
          </p:blipFill>
          <p:spPr>
            <a:xfrm>
              <a:off x="899731" y="0"/>
              <a:ext cx="4983012" cy="492563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9D14C3-C6D4-5C1A-7F1F-499AA8489053}"/>
                </a:ext>
              </a:extLst>
            </p:cNvPr>
            <p:cNvSpPr/>
            <p:nvPr/>
          </p:nvSpPr>
          <p:spPr>
            <a:xfrm>
              <a:off x="3022600" y="1143000"/>
              <a:ext cx="228600" cy="190500"/>
            </a:xfrm>
            <a:prstGeom prst="rect">
              <a:avLst/>
            </a:prstGeom>
            <a:noFill/>
            <a:ln w="3810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14C3E61-D410-D46A-D992-4F0DF5597979}"/>
                </a:ext>
              </a:extLst>
            </p:cNvPr>
            <p:cNvSpPr/>
            <p:nvPr/>
          </p:nvSpPr>
          <p:spPr>
            <a:xfrm>
              <a:off x="1855712" y="3192316"/>
              <a:ext cx="311150" cy="34925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0AC7841C-44D1-4083-8E33-15CD4B44CB88}"/>
              </a:ext>
            </a:extLst>
          </p:cNvPr>
          <p:cNvSpPr/>
          <p:nvPr/>
        </p:nvSpPr>
        <p:spPr>
          <a:xfrm rot="12298501">
            <a:off x="2467727" y="-1021697"/>
            <a:ext cx="2145824" cy="4724575"/>
          </a:xfrm>
          <a:prstGeom prst="triangle">
            <a:avLst/>
          </a:prstGeom>
          <a:solidFill>
            <a:srgbClr val="FFD966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A74D6-1FAF-4ACF-8A88-4037A7BA59E6}"/>
              </a:ext>
            </a:extLst>
          </p:cNvPr>
          <p:cNvSpPr/>
          <p:nvPr/>
        </p:nvSpPr>
        <p:spPr>
          <a:xfrm>
            <a:off x="-1010712" y="-1271852"/>
            <a:ext cx="13746171" cy="123189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Bob: “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Hey Alice, I've got a 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&lt;cupcake&gt; (375)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found an </a:t>
            </a:r>
            <a:r>
              <a:rPr lang="en-US" altLang="zh-CN" sz="2400" i="1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&lt;apple&gt; (377)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&lt;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livingroom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&gt;. </a:t>
            </a:r>
          </a:p>
          <a:p>
            <a:pPr algn="ctr"/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explore the kitchen, bathroom, and bedroom for the other items. </a:t>
            </a:r>
          </a:p>
          <a:p>
            <a:pPr algn="ctr"/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you grab the </a:t>
            </a:r>
            <a:r>
              <a:rPr lang="en-US" altLang="zh-CN" sz="2400" b="1" i="1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&lt;apple&gt; (377)?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me know your location too.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7E7A28-FA89-72BF-ECAE-879FA9D1CC61}"/>
              </a:ext>
            </a:extLst>
          </p:cNvPr>
          <p:cNvSpPr/>
          <p:nvPr/>
        </p:nvSpPr>
        <p:spPr>
          <a:xfrm>
            <a:off x="-1010712" y="6871764"/>
            <a:ext cx="13776341" cy="1365251"/>
          </a:xfrm>
          <a:prstGeom prst="rect">
            <a:avLst/>
          </a:prstGeom>
          <a:solidFill>
            <a:srgbClr val="D7A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Alice: “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Hey Bob, I've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grabbed the </a:t>
            </a:r>
            <a:r>
              <a:rPr lang="en-US" altLang="zh-CN" sz="2400" b="1" i="1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&lt;apple&gt; (377)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put the &lt;poundcake&gt; (372) in the &lt;fridge&gt; (103).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I'm in the &lt;</a:t>
            </a:r>
            <a:r>
              <a:rPr lang="en-US" altLang="zh-CN" sz="24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livingroom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now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Please put the 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&lt;cupcake&gt; (375)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&lt;fridge&gt; (103) and check the &lt;cabinet&gt; (216) in the bedroom. I'll explore the bathroom and kitchen cabinets for the remaining items.”</a:t>
            </a:r>
            <a:endParaRPr lang="zh-CN" alt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693550-6F5F-0D41-A3CD-7DF56C5B45F3}"/>
              </a:ext>
            </a:extLst>
          </p:cNvPr>
          <p:cNvSpPr/>
          <p:nvPr/>
        </p:nvSpPr>
        <p:spPr>
          <a:xfrm>
            <a:off x="-596900" y="4674664"/>
            <a:ext cx="3378200" cy="1358900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 requests help from Alice to grab an apple in the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livingroom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6599DA-55AE-8BE7-F2E8-78E6395403FC}"/>
              </a:ext>
            </a:extLst>
          </p:cNvPr>
          <p:cNvGrpSpPr/>
          <p:nvPr/>
        </p:nvGrpSpPr>
        <p:grpSpPr>
          <a:xfrm>
            <a:off x="5882743" y="-39953"/>
            <a:ext cx="6852716" cy="7138489"/>
            <a:chOff x="5882743" y="824436"/>
            <a:chExt cx="6118757" cy="62741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F5EEEC-33BD-0D52-ACEF-B00CDD295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1" r="10780"/>
            <a:stretch/>
          </p:blipFill>
          <p:spPr>
            <a:xfrm>
              <a:off x="5882743" y="824436"/>
              <a:ext cx="6118757" cy="60335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41946D-296E-AE78-0891-E3E14F3852F1}"/>
                </a:ext>
              </a:extLst>
            </p:cNvPr>
            <p:cNvSpPr/>
            <p:nvPr/>
          </p:nvSpPr>
          <p:spPr>
            <a:xfrm>
              <a:off x="10185400" y="6248400"/>
              <a:ext cx="476250" cy="558800"/>
            </a:xfrm>
            <a:prstGeom prst="rect">
              <a:avLst/>
            </a:prstGeom>
            <a:noFill/>
            <a:ln w="3810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B9226E87-7B12-E745-67FD-F25C29F9679D}"/>
                </a:ext>
              </a:extLst>
            </p:cNvPr>
            <p:cNvSpPr/>
            <p:nvPr/>
          </p:nvSpPr>
          <p:spPr>
            <a:xfrm rot="524194">
              <a:off x="8258874" y="2993793"/>
              <a:ext cx="1863725" cy="4104743"/>
            </a:xfrm>
            <a:prstGeom prst="triangle">
              <a:avLst/>
            </a:prstGeom>
            <a:solidFill>
              <a:srgbClr val="D7A8F6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7A8F6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7918D31-6A5C-B8BB-4B9F-F4CCF05D6B7B}"/>
                </a:ext>
              </a:extLst>
            </p:cNvPr>
            <p:cNvSpPr/>
            <p:nvPr/>
          </p:nvSpPr>
          <p:spPr>
            <a:xfrm>
              <a:off x="6309259" y="5511800"/>
              <a:ext cx="3097792" cy="521764"/>
            </a:xfrm>
            <a:prstGeom prst="rect">
              <a:avLst/>
            </a:prstGeom>
            <a:solidFill>
              <a:srgbClr val="FFFFFF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 helps and responses.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61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FB80D-61D0-71C8-2B12-62790E575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CD49F3-6C57-3676-CA2F-759605602F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E5C75F-F6B1-5E02-520A-89C45FB38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8"/>
          <a:stretch/>
        </p:blipFill>
        <p:spPr>
          <a:xfrm>
            <a:off x="1524002" y="83109"/>
            <a:ext cx="6858000" cy="4902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C726E4F-BB4D-AF2B-74C9-825E3AB55BFE}"/>
              </a:ext>
            </a:extLst>
          </p:cNvPr>
          <p:cNvSpPr/>
          <p:nvPr/>
        </p:nvSpPr>
        <p:spPr>
          <a:xfrm>
            <a:off x="1524001" y="-987925"/>
            <a:ext cx="6858001" cy="1079501"/>
          </a:xfrm>
          <a:prstGeom prst="rect">
            <a:avLst/>
          </a:prstGeom>
          <a:solidFill>
            <a:srgbClr val="D7A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Alice: “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update each other with any findings.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C88C21-D856-C31C-DB86-3111B07DE887}"/>
              </a:ext>
            </a:extLst>
          </p:cNvPr>
          <p:cNvSpPr/>
          <p:nvPr/>
        </p:nvSpPr>
        <p:spPr>
          <a:xfrm rot="5400000">
            <a:off x="5541757" y="4243199"/>
            <a:ext cx="812960" cy="6712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BB1853-453A-3167-337D-7055937FD8C2}"/>
              </a:ext>
            </a:extLst>
          </p:cNvPr>
          <p:cNvSpPr/>
          <p:nvPr/>
        </p:nvSpPr>
        <p:spPr>
          <a:xfrm>
            <a:off x="1705791" y="2184400"/>
            <a:ext cx="5163182" cy="136025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 finds a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chooses to directly put it on the table instead of sharing this with Alice first for higher efficiency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57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768652DA-4DE8-23BF-6FBD-29A079872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41816" r="47778" b="34345"/>
          <a:stretch/>
        </p:blipFill>
        <p:spPr>
          <a:xfrm>
            <a:off x="-5784077" y="5397412"/>
            <a:ext cx="11476820" cy="5698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8BBF22AD-CC3C-1C8A-C071-7BB5EAB2B33B}"/>
              </a:ext>
            </a:extLst>
          </p:cNvPr>
          <p:cNvSpPr/>
          <p:nvPr/>
        </p:nvSpPr>
        <p:spPr>
          <a:xfrm rot="12298501">
            <a:off x="2617298" y="716724"/>
            <a:ext cx="1428773" cy="2004977"/>
          </a:xfrm>
          <a:prstGeom prst="triangle">
            <a:avLst/>
          </a:prstGeom>
          <a:solidFill>
            <a:srgbClr val="FFD966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681FA5E-D642-25D0-0CC7-696CC0A7762D}"/>
              </a:ext>
            </a:extLst>
          </p:cNvPr>
          <p:cNvSpPr/>
          <p:nvPr/>
        </p:nvSpPr>
        <p:spPr>
          <a:xfrm>
            <a:off x="-2068" y="-45687"/>
            <a:ext cx="11341283" cy="123189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Bob: “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Alice, I'm in the &lt;Livingroom&gt; (4000) with a </a:t>
            </a:r>
            <a:r>
              <a:rPr lang="en-US" altLang="zh-CN" sz="2400" i="1" dirty="0">
                <a:solidFill>
                  <a:srgbClr val="C33D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container &lt;</a:t>
            </a:r>
            <a:r>
              <a:rPr lang="en-US" altLang="zh-CN" sz="2400" i="1" dirty="0" err="1">
                <a:solidFill>
                  <a:srgbClr val="C33D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plastic_basket</a:t>
            </a:r>
            <a:r>
              <a:rPr lang="en-US" altLang="zh-CN" sz="2400" i="1" dirty="0">
                <a:solidFill>
                  <a:srgbClr val="C33D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(7406). Please pick up a container from &lt;Office&gt; (2000) or &lt;Livingroom&gt; (3000),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the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4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(8911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 &lt;Livingroom&gt; (1000)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zh-CN" alt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EAED5B5-33F5-2706-96B8-9A2FF70ACE12}"/>
              </a:ext>
            </a:extLst>
          </p:cNvPr>
          <p:cNvSpPr/>
          <p:nvPr/>
        </p:nvSpPr>
        <p:spPr>
          <a:xfrm rot="5400000">
            <a:off x="8099368" y="3611295"/>
            <a:ext cx="676594" cy="6712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530F172-FD8F-253C-1A20-91E2DEF98433}"/>
              </a:ext>
            </a:extLst>
          </p:cNvPr>
          <p:cNvSpPr/>
          <p:nvPr/>
        </p:nvSpPr>
        <p:spPr>
          <a:xfrm rot="5400000">
            <a:off x="237837" y="4129732"/>
            <a:ext cx="676594" cy="6712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212FA0-999D-02B0-ABB7-31380BF95EE1}"/>
              </a:ext>
            </a:extLst>
          </p:cNvPr>
          <p:cNvSpPr/>
          <p:nvPr/>
        </p:nvSpPr>
        <p:spPr>
          <a:xfrm rot="5400000">
            <a:off x="2413035" y="2727870"/>
            <a:ext cx="619866" cy="668312"/>
          </a:xfrm>
          <a:prstGeom prst="rect">
            <a:avLst/>
          </a:prstGeom>
          <a:noFill/>
          <a:ln w="57150">
            <a:solidFill>
              <a:srgbClr val="C33D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33D93"/>
              </a:solidFill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7DEE8EDA-9258-56E1-B885-F48B08644515}"/>
              </a:ext>
            </a:extLst>
          </p:cNvPr>
          <p:cNvSpPr/>
          <p:nvPr/>
        </p:nvSpPr>
        <p:spPr>
          <a:xfrm rot="524194">
            <a:off x="6153098" y="1461196"/>
            <a:ext cx="681837" cy="3769227"/>
          </a:xfrm>
          <a:prstGeom prst="triangle">
            <a:avLst>
              <a:gd name="adj" fmla="val 0"/>
            </a:avLst>
          </a:prstGeom>
          <a:solidFill>
            <a:srgbClr val="D7A8F6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D7A8F6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252D09-EEB2-332D-F1E0-FAB2B2144356}"/>
              </a:ext>
            </a:extLst>
          </p:cNvPr>
          <p:cNvSpPr/>
          <p:nvPr/>
        </p:nvSpPr>
        <p:spPr>
          <a:xfrm>
            <a:off x="55517" y="1301030"/>
            <a:ext cx="2618315" cy="88722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 requests Alice to grab a new target.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5C6A4A-5690-09A9-FC9E-02B5B9391327}"/>
              </a:ext>
            </a:extLst>
          </p:cNvPr>
          <p:cNvSpPr/>
          <p:nvPr/>
        </p:nvSpPr>
        <p:spPr>
          <a:xfrm>
            <a:off x="7558808" y="1301030"/>
            <a:ext cx="2165363" cy="88722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 goes there and grabs it.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4ED741-C509-6139-E389-D201B95BE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41816" r="47778" b="34345"/>
          <a:stretch/>
        </p:blipFill>
        <p:spPr>
          <a:xfrm>
            <a:off x="-2068" y="1222589"/>
            <a:ext cx="7412058" cy="3680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50437D-A6D6-43AC-2A09-9AE8725522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46781" r="75278" b="32221"/>
          <a:stretch/>
        </p:blipFill>
        <p:spPr>
          <a:xfrm>
            <a:off x="7467575" y="1221261"/>
            <a:ext cx="3892990" cy="368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5AED35-8229-4227-9A2E-BA13FC28C7D7}"/>
              </a:ext>
            </a:extLst>
          </p:cNvPr>
          <p:cNvGrpSpPr/>
          <p:nvPr/>
        </p:nvGrpSpPr>
        <p:grpSpPr>
          <a:xfrm>
            <a:off x="-5784077" y="3787494"/>
            <a:ext cx="17594036" cy="8881378"/>
            <a:chOff x="-6624714" y="3208037"/>
            <a:chExt cx="15001146" cy="7572500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E03DD8AB-C12F-396D-991D-C2DB0B7D26D2}"/>
                </a:ext>
              </a:extLst>
            </p:cNvPr>
            <p:cNvSpPr/>
            <p:nvPr/>
          </p:nvSpPr>
          <p:spPr>
            <a:xfrm rot="12298501">
              <a:off x="-3160765" y="3873243"/>
              <a:ext cx="1889464" cy="2651458"/>
            </a:xfrm>
            <a:prstGeom prst="triangle">
              <a:avLst/>
            </a:prstGeom>
            <a:solidFill>
              <a:srgbClr val="FFD966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2CC9B0-4B88-4D47-7916-FB09E5F13638}"/>
                </a:ext>
              </a:extLst>
            </p:cNvPr>
            <p:cNvSpPr/>
            <p:nvPr/>
          </p:nvSpPr>
          <p:spPr>
            <a:xfrm>
              <a:off x="-6624714" y="3208037"/>
              <a:ext cx="15001146" cy="1308496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Bob: “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Alice, I'm in the &lt;Livingroom&gt; (4000) with a </a:t>
              </a:r>
              <a:r>
                <a:rPr lang="en-US" altLang="zh-CN" sz="3200" i="1" dirty="0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container &lt;</a:t>
              </a:r>
              <a:r>
                <a:rPr lang="en-US" altLang="zh-CN" sz="3200" i="1" dirty="0" err="1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plastic_basket</a:t>
              </a:r>
              <a:r>
                <a:rPr lang="en-US" altLang="zh-CN" sz="3200" i="1" dirty="0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(7406). Please pick up a container from &lt;Office&gt; (2000) or &lt;Livingroom&gt; (3000), 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 the </a:t>
              </a:r>
              <a:r>
                <a:rPr lang="en-US" altLang="zh-CN" sz="3200" b="1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altLang="zh-CN" sz="3200" b="1" i="1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iphone</a:t>
              </a:r>
              <a:r>
                <a:rPr lang="en-US" altLang="zh-CN" sz="3200" b="1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 (8911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in &lt;Livingroom&gt; (1000)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.”</a:t>
              </a:r>
              <a:endPara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675AD46-7851-89A1-4E7E-3783F2A80C0F}"/>
                </a:ext>
              </a:extLst>
            </p:cNvPr>
            <p:cNvSpPr/>
            <p:nvPr/>
          </p:nvSpPr>
          <p:spPr>
            <a:xfrm rot="5400000">
              <a:off x="4088933" y="7701134"/>
              <a:ext cx="894754" cy="887700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F224849-58D2-48FF-9FDA-DD328410C489}"/>
                </a:ext>
              </a:extLst>
            </p:cNvPr>
            <p:cNvSpPr/>
            <p:nvPr/>
          </p:nvSpPr>
          <p:spPr>
            <a:xfrm>
              <a:off x="-6624714" y="9472041"/>
              <a:ext cx="15001146" cy="1308496"/>
            </a:xfrm>
            <a:prstGeom prst="rect">
              <a:avLst/>
            </a:prstGeom>
            <a:solidFill>
              <a:srgbClr val="D7A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 thinks: First, you should go to the &lt;Livingroom&gt; (1000) where the target object </a:t>
              </a:r>
              <a:r>
                <a:rPr lang="en-US" altLang="zh-CN" sz="3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altLang="zh-CN" sz="32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iphone</a:t>
              </a:r>
              <a:r>
                <a:rPr lang="en-US" altLang="zh-CN" sz="3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 (8911) </a:t>
              </a: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located. So, choose action go to &lt;Livingroom&gt; (1000).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0E6534B-D10E-587F-AFE0-AD4A93B1272F}"/>
                </a:ext>
              </a:extLst>
            </p:cNvPr>
            <p:cNvSpPr/>
            <p:nvPr/>
          </p:nvSpPr>
          <p:spPr>
            <a:xfrm rot="5400000">
              <a:off x="-6075222" y="8386735"/>
              <a:ext cx="894754" cy="887700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E3C028-2622-CA38-47D4-84593F1766FE}"/>
                </a:ext>
              </a:extLst>
            </p:cNvPr>
            <p:cNvSpPr/>
            <p:nvPr/>
          </p:nvSpPr>
          <p:spPr>
            <a:xfrm rot="5400000">
              <a:off x="-2988991" y="6567704"/>
              <a:ext cx="819734" cy="883801"/>
            </a:xfrm>
            <a:prstGeom prst="rect">
              <a:avLst/>
            </a:prstGeom>
            <a:noFill/>
            <a:ln w="57150">
              <a:solidFill>
                <a:srgbClr val="C33D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33D93"/>
                </a:solidFill>
              </a:endParaRPr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047D63B9-D3A8-8F87-ABED-8F27A5ED3FA0}"/>
                </a:ext>
              </a:extLst>
            </p:cNvPr>
            <p:cNvSpPr/>
            <p:nvPr/>
          </p:nvSpPr>
          <p:spPr>
            <a:xfrm rot="524194">
              <a:off x="1515111" y="4857761"/>
              <a:ext cx="901687" cy="4984569"/>
            </a:xfrm>
            <a:prstGeom prst="triangle">
              <a:avLst>
                <a:gd name="adj" fmla="val 0"/>
              </a:avLst>
            </a:prstGeom>
            <a:solidFill>
              <a:srgbClr val="D7A8F6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7A8F6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5EE7C9D-0643-B197-9641-3EBDAFC4A1F4}"/>
                </a:ext>
              </a:extLst>
            </p:cNvPr>
            <p:cNvSpPr/>
            <p:nvPr/>
          </p:nvSpPr>
          <p:spPr>
            <a:xfrm>
              <a:off x="-6548561" y="4645952"/>
              <a:ext cx="3462559" cy="1173299"/>
            </a:xfrm>
            <a:prstGeom prst="rect">
              <a:avLst/>
            </a:prstGeom>
            <a:solidFill>
              <a:srgbClr val="FFFFFF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 requests Alice to grab a new target.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5197895-2081-959D-5854-20BBD212EFEA}"/>
                </a:ext>
              </a:extLst>
            </p:cNvPr>
            <p:cNvSpPr/>
            <p:nvPr/>
          </p:nvSpPr>
          <p:spPr>
            <a:xfrm>
              <a:off x="3374076" y="4645952"/>
              <a:ext cx="2863558" cy="1173299"/>
            </a:xfrm>
            <a:prstGeom prst="rect">
              <a:avLst/>
            </a:prstGeom>
            <a:solidFill>
              <a:srgbClr val="FFFFFF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 goes there and grabs it.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33F49846-CC5E-9AC8-CFAC-A61304859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46781" r="75278" b="32221"/>
          <a:stretch/>
        </p:blipFill>
        <p:spPr>
          <a:xfrm>
            <a:off x="5782058" y="5396941"/>
            <a:ext cx="6027901" cy="5698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06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18018DD4-9615-65B8-73B0-CC5BF9B3C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r="21668" b="19304"/>
          <a:stretch/>
        </p:blipFill>
        <p:spPr>
          <a:xfrm>
            <a:off x="-161943" y="1123278"/>
            <a:ext cx="13255643" cy="5629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76A98ECA-E77E-88B1-B40B-6A56807AB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22338" b="19304"/>
          <a:stretch/>
        </p:blipFill>
        <p:spPr>
          <a:xfrm>
            <a:off x="8484013" y="1123278"/>
            <a:ext cx="4485103" cy="562949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70A8605-5FB7-C77C-3909-9F83B46FF17E}"/>
              </a:ext>
            </a:extLst>
          </p:cNvPr>
          <p:cNvSpPr txBox="1"/>
          <p:nvPr/>
        </p:nvSpPr>
        <p:spPr>
          <a:xfrm>
            <a:off x="-161943" y="-1512506"/>
            <a:ext cx="98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e.</a:t>
            </a:r>
            <a:r>
              <a:rPr lang="en-US" altLang="zh-CN" sz="6000" dirty="0"/>
              <a:t> </a:t>
            </a:r>
            <a:endParaRPr lang="zh-CN" altLang="en-US" sz="6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1051A18-CFD8-2DE6-6051-8E6320F035FD}"/>
              </a:ext>
            </a:extLst>
          </p:cNvPr>
          <p:cNvGrpSpPr/>
          <p:nvPr/>
        </p:nvGrpSpPr>
        <p:grpSpPr>
          <a:xfrm>
            <a:off x="-194834" y="-455315"/>
            <a:ext cx="13288534" cy="8793034"/>
            <a:chOff x="7434601" y="3249924"/>
            <a:chExt cx="8676706" cy="574138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4723198-EC4F-3DDB-30C6-A27DF65A3EB5}"/>
                </a:ext>
              </a:extLst>
            </p:cNvPr>
            <p:cNvSpPr/>
            <p:nvPr/>
          </p:nvSpPr>
          <p:spPr>
            <a:xfrm>
              <a:off x="7451814" y="3249924"/>
              <a:ext cx="8595360" cy="1003622"/>
            </a:xfrm>
            <a:prstGeom prst="rect">
              <a:avLst/>
            </a:prstGeom>
            <a:solidFill>
              <a:srgbClr val="D7A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Alice: “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Bob, I‘ve found the bed in the Bedroom (8000) and fully explored it. 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 suggest you gather the </a:t>
              </a:r>
              <a:r>
                <a:rPr lang="en-US" altLang="zh-CN" sz="3200" b="1" i="1" u="sng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purse</a:t>
              </a:r>
              <a:r>
                <a:rPr lang="en-US" altLang="zh-CN" sz="3200" b="1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in the Office (4000) 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</a:t>
              </a:r>
              <a:r>
                <a:rPr lang="en-US" altLang="zh-CN" sz="3200" b="1" i="1" u="sng" dirty="0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containers</a:t>
              </a:r>
              <a:r>
                <a:rPr lang="en-US" altLang="zh-CN" sz="3200" b="1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the Livingroom (2000) or Office (1000).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CC2F5378-B57C-DF03-FB76-AFBAE62B3DF4}"/>
                </a:ext>
              </a:extLst>
            </p:cNvPr>
            <p:cNvSpPr/>
            <p:nvPr/>
          </p:nvSpPr>
          <p:spPr>
            <a:xfrm flipH="1" flipV="1">
              <a:off x="12074309" y="4252504"/>
              <a:ext cx="403866" cy="1975242"/>
            </a:xfrm>
            <a:prstGeom prst="triangle">
              <a:avLst>
                <a:gd name="adj" fmla="val 0"/>
              </a:avLst>
            </a:prstGeom>
            <a:solidFill>
              <a:srgbClr val="D7A8F6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7A8F6"/>
                </a:solidFill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00A02415-4B98-23FB-A78C-AAC7AF1A5E06}"/>
                </a:ext>
              </a:extLst>
            </p:cNvPr>
            <p:cNvSpPr/>
            <p:nvPr/>
          </p:nvSpPr>
          <p:spPr>
            <a:xfrm rot="11291775" flipV="1">
              <a:off x="13579683" y="4847814"/>
              <a:ext cx="363984" cy="3268231"/>
            </a:xfrm>
            <a:prstGeom prst="triangle">
              <a:avLst>
                <a:gd name="adj" fmla="val 62364"/>
              </a:avLst>
            </a:prstGeom>
            <a:solidFill>
              <a:srgbClr val="FFD966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5C4441-2B63-6031-6434-7F0AB2E824ED}"/>
                </a:ext>
              </a:extLst>
            </p:cNvPr>
            <p:cNvSpPr/>
            <p:nvPr/>
          </p:nvSpPr>
          <p:spPr>
            <a:xfrm>
              <a:off x="7434601" y="8006423"/>
              <a:ext cx="8676706" cy="984885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Bob: “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Alice, I'm in the Livingroom (3000) with an </a:t>
              </a:r>
              <a:r>
                <a:rPr lang="en-US" altLang="zh-CN" sz="3200" b="1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iphone</a:t>
              </a:r>
              <a:r>
                <a:rPr lang="en-US" altLang="zh-CN" sz="32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(6929)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found a </a:t>
              </a:r>
              <a:r>
                <a:rPr lang="en-US" altLang="zh-CN" sz="3200" b="1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lighter (5166)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another </a:t>
              </a:r>
              <a:r>
                <a:rPr lang="en-US" altLang="zh-CN" sz="3200" b="1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iphone</a:t>
              </a:r>
              <a:r>
                <a:rPr lang="en-US" altLang="zh-CN" sz="32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(1852)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here. 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I'll head to Livingroom (2000) for </a:t>
              </a:r>
              <a:r>
                <a:rPr lang="en-US" altLang="zh-CN" sz="3200" i="1" u="sng" dirty="0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containers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then Office (4000) for the </a:t>
              </a:r>
              <a:r>
                <a:rPr lang="en-US" altLang="zh-CN" sz="3200" i="1" u="sng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purse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4C7C1FC-43C4-496C-F73A-B69684E082A7}"/>
                </a:ext>
              </a:extLst>
            </p:cNvPr>
            <p:cNvSpPr/>
            <p:nvPr/>
          </p:nvSpPr>
          <p:spPr>
            <a:xfrm>
              <a:off x="11531836" y="4477136"/>
              <a:ext cx="276225" cy="2857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3DBE5F-5D78-D276-8456-360E93ADA1E5}"/>
                </a:ext>
              </a:extLst>
            </p:cNvPr>
            <p:cNvSpPr/>
            <p:nvPr/>
          </p:nvSpPr>
          <p:spPr>
            <a:xfrm>
              <a:off x="10747162" y="5205546"/>
              <a:ext cx="311148" cy="31432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FD3B24F-1A28-807D-827C-909B65B18B97}"/>
                </a:ext>
              </a:extLst>
            </p:cNvPr>
            <p:cNvSpPr/>
            <p:nvPr/>
          </p:nvSpPr>
          <p:spPr>
            <a:xfrm>
              <a:off x="8802472" y="6143758"/>
              <a:ext cx="306388" cy="328613"/>
            </a:xfrm>
            <a:prstGeom prst="rect">
              <a:avLst/>
            </a:prstGeom>
            <a:noFill/>
            <a:ln w="28575">
              <a:solidFill>
                <a:srgbClr val="C33D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F3BC641-88D0-637A-D44D-2424D5CF8C5D}"/>
                </a:ext>
              </a:extLst>
            </p:cNvPr>
            <p:cNvSpPr/>
            <p:nvPr/>
          </p:nvSpPr>
          <p:spPr>
            <a:xfrm>
              <a:off x="8693548" y="5637497"/>
              <a:ext cx="306388" cy="328613"/>
            </a:xfrm>
            <a:prstGeom prst="rect">
              <a:avLst/>
            </a:prstGeom>
            <a:noFill/>
            <a:ln w="28575">
              <a:solidFill>
                <a:srgbClr val="C33D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33D93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0660CA6-4AA7-48F1-0B74-659179A07E71}"/>
                </a:ext>
              </a:extLst>
            </p:cNvPr>
            <p:cNvSpPr/>
            <p:nvPr/>
          </p:nvSpPr>
          <p:spPr>
            <a:xfrm>
              <a:off x="8397657" y="5390806"/>
              <a:ext cx="306388" cy="328613"/>
            </a:xfrm>
            <a:prstGeom prst="rect">
              <a:avLst/>
            </a:prstGeom>
            <a:noFill/>
            <a:ln w="28575">
              <a:solidFill>
                <a:srgbClr val="C33D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7386F2-1E3E-8C15-3B7D-E07C81A06A02}"/>
                </a:ext>
              </a:extLst>
            </p:cNvPr>
            <p:cNvSpPr/>
            <p:nvPr/>
          </p:nvSpPr>
          <p:spPr>
            <a:xfrm>
              <a:off x="13786773" y="4552810"/>
              <a:ext cx="276225" cy="2857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AA74D3E-5F06-C6F6-5B89-E68465ECE77D}"/>
                </a:ext>
              </a:extLst>
            </p:cNvPr>
            <p:cNvSpPr/>
            <p:nvPr/>
          </p:nvSpPr>
          <p:spPr>
            <a:xfrm>
              <a:off x="15340912" y="5017611"/>
              <a:ext cx="276225" cy="2857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B66D06A-63A1-4B49-3FCC-A6EFAB3DA397}"/>
                </a:ext>
              </a:extLst>
            </p:cNvPr>
            <p:cNvSpPr/>
            <p:nvPr/>
          </p:nvSpPr>
          <p:spPr>
            <a:xfrm>
              <a:off x="15045175" y="5390806"/>
              <a:ext cx="276225" cy="28015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485D8C9-E036-00A9-202F-0C41F549F009}"/>
                </a:ext>
              </a:extLst>
            </p:cNvPr>
            <p:cNvSpPr/>
            <p:nvPr/>
          </p:nvSpPr>
          <p:spPr>
            <a:xfrm>
              <a:off x="8464028" y="6554756"/>
              <a:ext cx="3889682" cy="682396"/>
            </a:xfrm>
            <a:prstGeom prst="rect">
              <a:avLst/>
            </a:prstGeom>
            <a:solidFill>
              <a:srgbClr val="FFFFFF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 shares information with Bob, and Bob receives and responds with his plan.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68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110">
            <a:extLst>
              <a:ext uri="{FF2B5EF4-FFF2-40B4-BE49-F238E27FC236}">
                <a16:creationId xmlns:a16="http://schemas.microsoft.com/office/drawing/2014/main" id="{1450923B-888D-409C-7878-2E0384D78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41816" r="47778" b="34345"/>
          <a:stretch/>
        </p:blipFill>
        <p:spPr>
          <a:xfrm>
            <a:off x="-5666839" y="5384617"/>
            <a:ext cx="11410078" cy="5665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FE5B18-2E85-2222-183D-75DDA44651F3}"/>
              </a:ext>
            </a:extLst>
          </p:cNvPr>
          <p:cNvSpPr/>
          <p:nvPr/>
        </p:nvSpPr>
        <p:spPr>
          <a:xfrm>
            <a:off x="-14162391" y="326418"/>
            <a:ext cx="20573999" cy="1702340"/>
          </a:xfrm>
          <a:prstGeom prst="rect">
            <a:avLst/>
          </a:prstGeom>
          <a:solidFill>
            <a:srgbClr val="D7A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CB0D5E-B6B6-3B48-E62B-A9020EA0E28F}"/>
              </a:ext>
            </a:extLst>
          </p:cNvPr>
          <p:cNvSpPr/>
          <p:nvPr/>
        </p:nvSpPr>
        <p:spPr>
          <a:xfrm>
            <a:off x="-14162391" y="-8256745"/>
            <a:ext cx="20573999" cy="1761733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01B47E-CEC9-B467-AA3D-7A6E25875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t="6843"/>
          <a:stretch/>
        </p:blipFill>
        <p:spPr>
          <a:xfrm>
            <a:off x="-14162392" y="-6531583"/>
            <a:ext cx="6858000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1A3358-DB1E-670E-578E-D6D85AFD2F7F}"/>
              </a:ext>
            </a:extLst>
          </p:cNvPr>
          <p:cNvSpPr/>
          <p:nvPr/>
        </p:nvSpPr>
        <p:spPr>
          <a:xfrm>
            <a:off x="-9938085" y="-312451"/>
            <a:ext cx="339116" cy="614646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9E6E1ACE-C977-7958-D512-49115A077F2D}"/>
              </a:ext>
            </a:extLst>
          </p:cNvPr>
          <p:cNvSpPr/>
          <p:nvPr/>
        </p:nvSpPr>
        <p:spPr>
          <a:xfrm>
            <a:off x="-14162391" y="-7994623"/>
            <a:ext cx="20573999" cy="1122944"/>
          </a:xfrm>
          <a:prstGeom prst="wedgeRectCallout">
            <a:avLst>
              <a:gd name="adj1" fmla="val -31639"/>
              <a:gd name="adj2" fmla="val 333742"/>
            </a:avLst>
          </a:prstGeom>
          <a:solidFill>
            <a:srgbClr val="FFD966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Hey Alice, I </a:t>
            </a:r>
            <a:r>
              <a:rPr lang="zh-CN" altLang="en-US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 a </a:t>
            </a:r>
            <a:r>
              <a:rPr lang="zh-CN" altLang="en-US" sz="3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&lt;cutleryfork&gt; (374)</a:t>
            </a:r>
            <a:r>
              <a:rPr lang="zh-CN" altLang="en-US" sz="3200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&lt;bedroom&gt;</a:t>
            </a:r>
            <a:r>
              <a: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I‘m heading to the kitchen to explore. Please check the living room or bathroom for more </a:t>
            </a:r>
            <a:r>
              <a:rPr lang="zh-CN" altLang="en-US" sz="3200" i="1" u="sng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&lt;cutleryforks&gt;.</a:t>
            </a:r>
            <a:r>
              <a:rPr lang="zh-CN" altLang="en-US" sz="3200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regroup at the </a:t>
            </a:r>
            <a:r>
              <a:rPr lang="zh-CN" altLang="en-US" sz="3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&lt;dishwasher&gt; (104) </a:t>
            </a:r>
            <a:r>
              <a: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find all three!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E798C8-FBF6-C2F8-7D1B-9C5867AF169F}"/>
              </a:ext>
            </a:extLst>
          </p:cNvPr>
          <p:cNvSpPr txBox="1"/>
          <p:nvPr/>
        </p:nvSpPr>
        <p:spPr>
          <a:xfrm>
            <a:off x="-13907602" y="-6059869"/>
            <a:ext cx="5684851" cy="1200329"/>
          </a:xfrm>
          <a:prstGeom prst="rect">
            <a:avLst/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 shares his progress and suggests a labor division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8A6A8F-1D11-5D0D-4F6D-65AE8FD69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91" y="-6531583"/>
            <a:ext cx="6858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57122B5-20C1-2859-2143-F5A011CE14E2}"/>
              </a:ext>
            </a:extLst>
          </p:cNvPr>
          <p:cNvSpPr/>
          <p:nvPr/>
        </p:nvSpPr>
        <p:spPr>
          <a:xfrm>
            <a:off x="-3238651" y="-556668"/>
            <a:ext cx="883085" cy="858033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DAB481-AB24-91E9-285D-9C1E77C4A3C7}"/>
              </a:ext>
            </a:extLst>
          </p:cNvPr>
          <p:cNvSpPr/>
          <p:nvPr/>
        </p:nvSpPr>
        <p:spPr>
          <a:xfrm>
            <a:off x="-3875391" y="-4308213"/>
            <a:ext cx="968679" cy="110855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3DBB77-6842-B0A4-4966-8A0BB83D44D8}"/>
              </a:ext>
            </a:extLst>
          </p:cNvPr>
          <p:cNvSpPr txBox="1"/>
          <p:nvPr/>
        </p:nvSpPr>
        <p:spPr>
          <a:xfrm>
            <a:off x="-6992590" y="-6062262"/>
            <a:ext cx="6232842" cy="1200329"/>
          </a:xfrm>
          <a:prstGeom prst="rect">
            <a:avLst/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 suggests another plan since she's already in the kitchen.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9BAFE8B4-4201-88DD-5658-E66AF872D959}"/>
              </a:ext>
            </a:extLst>
          </p:cNvPr>
          <p:cNvSpPr/>
          <p:nvPr/>
        </p:nvSpPr>
        <p:spPr>
          <a:xfrm>
            <a:off x="-14162391" y="574241"/>
            <a:ext cx="20574000" cy="1104552"/>
          </a:xfrm>
          <a:prstGeom prst="wedgeRectCallout">
            <a:avLst>
              <a:gd name="adj1" fmla="val 1531"/>
              <a:gd name="adj2" fmla="val -415058"/>
            </a:avLst>
          </a:prstGeom>
          <a:solidFill>
            <a:srgbClr val="D7A8F6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Alice: “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Bob, I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 a </a:t>
            </a:r>
            <a:r>
              <a:rPr lang="en-US" altLang="zh-CN" sz="3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3200" b="1" i="1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cutleryfork</a:t>
            </a:r>
            <a:r>
              <a:rPr lang="en-US" altLang="zh-CN" sz="3200" b="1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(373)</a:t>
            </a:r>
            <a:r>
              <a:rPr lang="en-US" altLang="zh-CN" sz="3200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&lt;dishwasher&gt; (104)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&lt;kitchen&gt;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en-US" altLang="zh-CN" sz="32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check the living room for more </a:t>
            </a:r>
            <a:r>
              <a:rPr lang="en-US" altLang="zh-CN" sz="3200" i="1" u="sng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cutleryforks</a:t>
            </a:r>
            <a:r>
              <a:rPr lang="en-US" altLang="zh-CN" sz="32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while I explore the remaining kitchen cabinets.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meet at the dishwasher when we have all three </a:t>
            </a:r>
            <a:r>
              <a:rPr lang="en-US" altLang="zh-CN" sz="3200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forks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!”</a:t>
            </a:r>
            <a:endParaRPr lang="zh-CN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C637697C-5F9E-C007-0EF2-6B1C10DA98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391" y="-6531583"/>
            <a:ext cx="6858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75E3783-30D7-D778-F1C0-ED6FB38B3686}"/>
              </a:ext>
            </a:extLst>
          </p:cNvPr>
          <p:cNvSpPr txBox="1"/>
          <p:nvPr/>
        </p:nvSpPr>
        <p:spPr>
          <a:xfrm>
            <a:off x="-232383" y="-6062262"/>
            <a:ext cx="6446849" cy="1200329"/>
          </a:xfrm>
          <a:prstGeom prst="rect">
            <a:avLst/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 agrees with Alice and adjusts his plan to cooperate with Alice.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3309A7-2843-1C8C-2A16-B0346D423E7C}"/>
              </a:ext>
            </a:extLst>
          </p:cNvPr>
          <p:cNvGrpSpPr/>
          <p:nvPr/>
        </p:nvGrpSpPr>
        <p:grpSpPr>
          <a:xfrm rot="5400000">
            <a:off x="7659510" y="-6495419"/>
            <a:ext cx="6932544" cy="6852717"/>
            <a:chOff x="899731" y="0"/>
            <a:chExt cx="4983012" cy="492563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2959998-FF3E-CBA5-56C4-2A627029E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0" b="28177"/>
            <a:stretch/>
          </p:blipFill>
          <p:spPr>
            <a:xfrm>
              <a:off x="899731" y="0"/>
              <a:ext cx="4983012" cy="492563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74A04F-35B7-7BDA-B282-A425E69DFF70}"/>
                </a:ext>
              </a:extLst>
            </p:cNvPr>
            <p:cNvSpPr/>
            <p:nvPr/>
          </p:nvSpPr>
          <p:spPr>
            <a:xfrm>
              <a:off x="3022600" y="1143000"/>
              <a:ext cx="228600" cy="190500"/>
            </a:xfrm>
            <a:prstGeom prst="rect">
              <a:avLst/>
            </a:prstGeom>
            <a:noFill/>
            <a:ln w="3810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D3123D2-7995-E56C-B9AF-1CD01658005D}"/>
                </a:ext>
              </a:extLst>
            </p:cNvPr>
            <p:cNvSpPr/>
            <p:nvPr/>
          </p:nvSpPr>
          <p:spPr>
            <a:xfrm>
              <a:off x="1855712" y="3192316"/>
              <a:ext cx="311150" cy="349250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2A4810F-52DC-839A-E094-C09D6A4DD922}"/>
              </a:ext>
            </a:extLst>
          </p:cNvPr>
          <p:cNvSpPr/>
          <p:nvPr/>
        </p:nvSpPr>
        <p:spPr>
          <a:xfrm rot="12298501">
            <a:off x="11137125" y="-7482486"/>
            <a:ext cx="2145824" cy="4724575"/>
          </a:xfrm>
          <a:prstGeom prst="triangle">
            <a:avLst/>
          </a:prstGeom>
          <a:solidFill>
            <a:srgbClr val="FFD966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AC2DF1-E593-656F-E827-B9C243449130}"/>
              </a:ext>
            </a:extLst>
          </p:cNvPr>
          <p:cNvSpPr/>
          <p:nvPr/>
        </p:nvSpPr>
        <p:spPr>
          <a:xfrm>
            <a:off x="7673770" y="-8224804"/>
            <a:ext cx="13851477" cy="1648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Bob: “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Hey Alice, I've got a </a:t>
            </a:r>
            <a:r>
              <a:rPr lang="en-US" altLang="zh-CN" sz="32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&lt;cupcake&gt; (375)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found an </a:t>
            </a:r>
            <a:r>
              <a:rPr lang="en-US" altLang="zh-CN" sz="3200" i="1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&lt;apple&gt; (377)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&lt;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livingroom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&gt;.  Let's explore the kitchen, bathroom, and bedroom for the other items.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you grab the </a:t>
            </a:r>
            <a:r>
              <a:rPr lang="en-US" altLang="zh-CN" sz="3200" b="1" i="1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&lt;apple&gt; (377)?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me know your location too.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CD7AEE-376D-D63E-9916-19F28CC387F6}"/>
              </a:ext>
            </a:extLst>
          </p:cNvPr>
          <p:cNvSpPr/>
          <p:nvPr/>
        </p:nvSpPr>
        <p:spPr>
          <a:xfrm>
            <a:off x="7658686" y="410975"/>
            <a:ext cx="13851477" cy="1648624"/>
          </a:xfrm>
          <a:prstGeom prst="rect">
            <a:avLst/>
          </a:prstGeom>
          <a:solidFill>
            <a:srgbClr val="D7A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Alice: “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Hey Bob, I've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grabbed the </a:t>
            </a:r>
            <a:r>
              <a:rPr lang="en-US" altLang="zh-CN" sz="3200" b="1" i="1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&lt;apple&gt; (377)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put the &lt;poundcake&gt; (372) in the &lt;fridge&gt; (103).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I'm in the &lt;</a:t>
            </a:r>
            <a:r>
              <a:rPr lang="en-US" altLang="zh-CN" sz="32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livingroom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now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Please put the </a:t>
            </a:r>
            <a:r>
              <a:rPr lang="en-US" altLang="zh-CN" sz="32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&lt;cupcake&gt; (375)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&lt;fridge&gt; (103) and check the &lt;cabinet&gt; (216) in the bedroom.”</a:t>
            </a:r>
            <a:endParaRPr lang="zh-CN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9698FE-70D6-9C23-135A-1CB91C74A576}"/>
              </a:ext>
            </a:extLst>
          </p:cNvPr>
          <p:cNvSpPr/>
          <p:nvPr/>
        </p:nvSpPr>
        <p:spPr>
          <a:xfrm>
            <a:off x="8072497" y="-1786125"/>
            <a:ext cx="4422607" cy="1358900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 requests help from Alice to grab an apple in the 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livingroom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39C3E0A-78E5-44A9-8B44-0A6171D472C8}"/>
              </a:ext>
            </a:extLst>
          </p:cNvPr>
          <p:cNvGrpSpPr/>
          <p:nvPr/>
        </p:nvGrpSpPr>
        <p:grpSpPr>
          <a:xfrm>
            <a:off x="14639097" y="-6515274"/>
            <a:ext cx="6860050" cy="7077584"/>
            <a:chOff x="5882743" y="824435"/>
            <a:chExt cx="6178017" cy="6274101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C641205-2977-91CD-7C46-9710996DF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1" r="10780"/>
            <a:stretch/>
          </p:blipFill>
          <p:spPr>
            <a:xfrm>
              <a:off x="5882743" y="824435"/>
              <a:ext cx="6178017" cy="609199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24FA805-7CB5-0CCC-9AA0-08143F8AA658}"/>
                </a:ext>
              </a:extLst>
            </p:cNvPr>
            <p:cNvSpPr/>
            <p:nvPr/>
          </p:nvSpPr>
          <p:spPr>
            <a:xfrm>
              <a:off x="10185400" y="6248400"/>
              <a:ext cx="476250" cy="558800"/>
            </a:xfrm>
            <a:prstGeom prst="rect">
              <a:avLst/>
            </a:prstGeom>
            <a:noFill/>
            <a:ln w="3810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6400539C-C2D9-3D67-95C3-36EC18F54FFF}"/>
                </a:ext>
              </a:extLst>
            </p:cNvPr>
            <p:cNvSpPr/>
            <p:nvPr/>
          </p:nvSpPr>
          <p:spPr>
            <a:xfrm rot="524194">
              <a:off x="8258874" y="2993793"/>
              <a:ext cx="1863725" cy="4104743"/>
            </a:xfrm>
            <a:prstGeom prst="triangle">
              <a:avLst/>
            </a:prstGeom>
            <a:solidFill>
              <a:srgbClr val="D7A8F6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7A8F6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468A05D-0666-A362-DE08-6A1CF0EF64B4}"/>
                </a:ext>
              </a:extLst>
            </p:cNvPr>
            <p:cNvSpPr/>
            <p:nvPr/>
          </p:nvSpPr>
          <p:spPr>
            <a:xfrm>
              <a:off x="6309259" y="5511800"/>
              <a:ext cx="4119226" cy="558800"/>
            </a:xfrm>
            <a:prstGeom prst="rect">
              <a:avLst/>
            </a:prstGeom>
            <a:solidFill>
              <a:srgbClr val="FFFFFF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 helps and responses.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FA2BDE9-8D71-719E-E7FF-8685759B9265}"/>
              </a:ext>
            </a:extLst>
          </p:cNvPr>
          <p:cNvGrpSpPr/>
          <p:nvPr/>
        </p:nvGrpSpPr>
        <p:grpSpPr>
          <a:xfrm>
            <a:off x="-14162392" y="3787494"/>
            <a:ext cx="7928502" cy="7292155"/>
            <a:chOff x="-14066333" y="2898898"/>
            <a:chExt cx="6858001" cy="630757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A69D773-3287-EC62-756D-CD84D77BB0E9}"/>
                </a:ext>
              </a:extLst>
            </p:cNvPr>
            <p:cNvSpPr/>
            <p:nvPr/>
          </p:nvSpPr>
          <p:spPr>
            <a:xfrm>
              <a:off x="-14066333" y="2898898"/>
              <a:ext cx="6858001" cy="1413840"/>
            </a:xfrm>
            <a:prstGeom prst="rect">
              <a:avLst/>
            </a:prstGeom>
            <a:solidFill>
              <a:srgbClr val="D7A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Alice: “</a:t>
              </a:r>
              <a:r>
                <a:rPr lang="en-US" altLang="zh-CN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Let's update each other with any findings.</a:t>
              </a: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368B3793-C031-E5DC-0AAC-C4892FA76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18"/>
            <a:stretch/>
          </p:blipFill>
          <p:spPr>
            <a:xfrm>
              <a:off x="-14066332" y="4304271"/>
              <a:ext cx="6858000" cy="49022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F08605E-0936-CA1D-99F2-652173E5F401}"/>
                </a:ext>
              </a:extLst>
            </p:cNvPr>
            <p:cNvSpPr/>
            <p:nvPr/>
          </p:nvSpPr>
          <p:spPr>
            <a:xfrm>
              <a:off x="-13884543" y="6405562"/>
              <a:ext cx="5163182" cy="1360254"/>
            </a:xfrm>
            <a:prstGeom prst="rect">
              <a:avLst/>
            </a:prstGeom>
            <a:solidFill>
              <a:srgbClr val="FFFFFF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 finds a </a:t>
              </a:r>
              <a:r>
                <a:rPr lang="en-US" altLang="zh-CN" sz="28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plate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chooses to directly put it on the table instead of sharing this with Alice first for higher efficiency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E75B8-00E5-17B6-57C2-CEA61A755849}"/>
              </a:ext>
            </a:extLst>
          </p:cNvPr>
          <p:cNvGrpSpPr/>
          <p:nvPr/>
        </p:nvGrpSpPr>
        <p:grpSpPr>
          <a:xfrm>
            <a:off x="-5577525" y="4561264"/>
            <a:ext cx="14996239" cy="7000821"/>
            <a:chOff x="-6548561" y="3873243"/>
            <a:chExt cx="12786195" cy="5969087"/>
          </a:xfrm>
        </p:grpSpPr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5CFBADE7-B404-E4B4-53D2-700F5469AC34}"/>
                </a:ext>
              </a:extLst>
            </p:cNvPr>
            <p:cNvSpPr/>
            <p:nvPr/>
          </p:nvSpPr>
          <p:spPr>
            <a:xfrm rot="12298501">
              <a:off x="-3160765" y="3873243"/>
              <a:ext cx="1889464" cy="2651458"/>
            </a:xfrm>
            <a:prstGeom prst="triangle">
              <a:avLst/>
            </a:prstGeom>
            <a:solidFill>
              <a:srgbClr val="FFD966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2140444-94EE-25E6-A93E-DEDDC71BC918}"/>
                </a:ext>
              </a:extLst>
            </p:cNvPr>
            <p:cNvSpPr/>
            <p:nvPr/>
          </p:nvSpPr>
          <p:spPr>
            <a:xfrm rot="5400000">
              <a:off x="4088933" y="7701134"/>
              <a:ext cx="894754" cy="887700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1A667D98-360A-1721-D25A-636BD1ABD477}"/>
                </a:ext>
              </a:extLst>
            </p:cNvPr>
            <p:cNvSpPr/>
            <p:nvPr/>
          </p:nvSpPr>
          <p:spPr>
            <a:xfrm rot="524194">
              <a:off x="1515111" y="4857761"/>
              <a:ext cx="901687" cy="4984569"/>
            </a:xfrm>
            <a:prstGeom prst="triangle">
              <a:avLst>
                <a:gd name="adj" fmla="val 0"/>
              </a:avLst>
            </a:prstGeom>
            <a:solidFill>
              <a:srgbClr val="D7A8F6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7A8F6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62B92D7-02E0-1F0B-E521-9ADB3D810107}"/>
                </a:ext>
              </a:extLst>
            </p:cNvPr>
            <p:cNvSpPr/>
            <p:nvPr/>
          </p:nvSpPr>
          <p:spPr>
            <a:xfrm>
              <a:off x="-6548561" y="4645952"/>
              <a:ext cx="3462559" cy="1173299"/>
            </a:xfrm>
            <a:prstGeom prst="rect">
              <a:avLst/>
            </a:prstGeom>
            <a:solidFill>
              <a:srgbClr val="FFFFFF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 requests Alice to grab a new target.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B772A9E-42E8-0612-F1A7-F9E1FFA87DBB}"/>
                </a:ext>
              </a:extLst>
            </p:cNvPr>
            <p:cNvSpPr/>
            <p:nvPr/>
          </p:nvSpPr>
          <p:spPr>
            <a:xfrm>
              <a:off x="3374076" y="4645952"/>
              <a:ext cx="2863558" cy="1173299"/>
            </a:xfrm>
            <a:prstGeom prst="rect">
              <a:avLst/>
            </a:prstGeom>
            <a:solidFill>
              <a:srgbClr val="FFFFFF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 goes there and grabs it.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FD0CD308-305E-3F22-60E2-E40DAB4838F6}"/>
              </a:ext>
            </a:extLst>
          </p:cNvPr>
          <p:cNvSpPr txBox="1"/>
          <p:nvPr/>
        </p:nvSpPr>
        <p:spPr>
          <a:xfrm>
            <a:off x="-14162392" y="2734345"/>
            <a:ext cx="785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to communication 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D6F2D27-0E2D-C0DB-0C8C-099D03184092}"/>
              </a:ext>
            </a:extLst>
          </p:cNvPr>
          <p:cNvSpPr txBox="1"/>
          <p:nvPr/>
        </p:nvSpPr>
        <p:spPr>
          <a:xfrm>
            <a:off x="-5666841" y="2727930"/>
            <a:ext cx="7964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 when to request 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DA6F5DE-A1DF-9C9B-2700-159A16350A0E}"/>
              </a:ext>
            </a:extLst>
          </p:cNvPr>
          <p:cNvSpPr txBox="1"/>
          <p:nvPr/>
        </p:nvSpPr>
        <p:spPr>
          <a:xfrm>
            <a:off x="7699423" y="-9357454"/>
            <a:ext cx="7130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 to requests 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786A343-F0B0-B162-AC9F-A23BA029E864}"/>
              </a:ext>
            </a:extLst>
          </p:cNvPr>
          <p:cNvSpPr txBox="1"/>
          <p:nvPr/>
        </p:nvSpPr>
        <p:spPr>
          <a:xfrm>
            <a:off x="-14162393" y="-9389395"/>
            <a:ext cx="46281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 plans 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7BCEEDCD-2A98-2B71-D09E-958869C320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r="21668" b="19304"/>
          <a:stretch/>
        </p:blipFill>
        <p:spPr>
          <a:xfrm>
            <a:off x="12702870" y="5390997"/>
            <a:ext cx="13440624" cy="5708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E5EFA2AD-5C0F-DFC5-EE37-DA717945459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22338" b="19304"/>
          <a:stretch/>
        </p:blipFill>
        <p:spPr>
          <a:xfrm>
            <a:off x="21329654" y="5390997"/>
            <a:ext cx="4547692" cy="5708054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6367411F-28E1-7A15-3291-284474C66990}"/>
              </a:ext>
            </a:extLst>
          </p:cNvPr>
          <p:cNvSpPr txBox="1"/>
          <p:nvPr/>
        </p:nvSpPr>
        <p:spPr>
          <a:xfrm>
            <a:off x="13051810" y="2691735"/>
            <a:ext cx="6550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information 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4DD34A7-74D4-5D87-35FA-A75D985F1024}"/>
              </a:ext>
            </a:extLst>
          </p:cNvPr>
          <p:cNvGrpSpPr/>
          <p:nvPr/>
        </p:nvGrpSpPr>
        <p:grpSpPr>
          <a:xfrm>
            <a:off x="12696441" y="3777850"/>
            <a:ext cx="13461309" cy="8905251"/>
            <a:chOff x="7455996" y="3207689"/>
            <a:chExt cx="8756104" cy="5734629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AA37700D-2C6E-B5BC-26C9-D2FFDAFA753E}"/>
                </a:ext>
              </a:extLst>
            </p:cNvPr>
            <p:cNvSpPr/>
            <p:nvPr/>
          </p:nvSpPr>
          <p:spPr>
            <a:xfrm>
              <a:off x="7455996" y="3207689"/>
              <a:ext cx="8746831" cy="1003622"/>
            </a:xfrm>
            <a:prstGeom prst="rect">
              <a:avLst/>
            </a:prstGeom>
            <a:solidFill>
              <a:srgbClr val="D7A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Alice: “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Bob, I‘ve found the bed in the Bedroom (8000) and fully explored it. 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 suggest you gather the </a:t>
              </a:r>
              <a:r>
                <a:rPr lang="en-US" altLang="zh-CN" sz="3200" b="1" i="1" u="sng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purse</a:t>
              </a:r>
              <a:r>
                <a:rPr lang="en-US" altLang="zh-CN" sz="3200" b="1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in the Office (4000) 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</a:t>
              </a:r>
              <a:r>
                <a:rPr lang="en-US" altLang="zh-CN" sz="3200" b="1" i="1" u="sng" dirty="0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containers</a:t>
              </a:r>
              <a:r>
                <a:rPr lang="en-US" altLang="zh-CN" sz="3200" b="1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the Livingroom (2000) or Office (1000).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15DE17C6-2A31-99A0-459D-2781B5922157}"/>
                </a:ext>
              </a:extLst>
            </p:cNvPr>
            <p:cNvSpPr/>
            <p:nvPr/>
          </p:nvSpPr>
          <p:spPr>
            <a:xfrm flipH="1" flipV="1">
              <a:off x="12074309" y="4252504"/>
              <a:ext cx="403866" cy="1975242"/>
            </a:xfrm>
            <a:prstGeom prst="triangle">
              <a:avLst>
                <a:gd name="adj" fmla="val 0"/>
              </a:avLst>
            </a:prstGeom>
            <a:solidFill>
              <a:srgbClr val="D7A8F6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7A8F6"/>
                </a:solidFill>
              </a:endParaRPr>
            </a:p>
          </p:txBody>
        </p:sp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9E2353F2-3A82-7F65-B5DE-80FB49F7F787}"/>
                </a:ext>
              </a:extLst>
            </p:cNvPr>
            <p:cNvSpPr/>
            <p:nvPr/>
          </p:nvSpPr>
          <p:spPr>
            <a:xfrm rot="11291775" flipV="1">
              <a:off x="13579683" y="4847814"/>
              <a:ext cx="363984" cy="3268231"/>
            </a:xfrm>
            <a:prstGeom prst="triangle">
              <a:avLst>
                <a:gd name="adj" fmla="val 62364"/>
              </a:avLst>
            </a:prstGeom>
            <a:solidFill>
              <a:srgbClr val="FFD966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65994F3-36A0-6A91-A746-5D707EA4E9FC}"/>
                </a:ext>
              </a:extLst>
            </p:cNvPr>
            <p:cNvSpPr/>
            <p:nvPr/>
          </p:nvSpPr>
          <p:spPr>
            <a:xfrm>
              <a:off x="7465269" y="7957433"/>
              <a:ext cx="8746831" cy="984885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Bob: “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Alice, I'm in the Livingroom (3000) with an </a:t>
              </a:r>
              <a:r>
                <a:rPr lang="en-US" altLang="zh-CN" sz="3200" b="1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iphone</a:t>
              </a:r>
              <a:r>
                <a:rPr lang="en-US" altLang="zh-CN" sz="32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(6929)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found a </a:t>
              </a:r>
              <a:r>
                <a:rPr lang="en-US" altLang="zh-CN" sz="3200" b="1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lighter (5166)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another </a:t>
              </a:r>
              <a:r>
                <a:rPr lang="en-US" altLang="zh-CN" sz="3200" b="1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iphone</a:t>
              </a:r>
              <a:r>
                <a:rPr lang="en-US" altLang="zh-CN" sz="32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(1852)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here. 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I'll head to Livingroom (2000) for </a:t>
              </a:r>
              <a:r>
                <a:rPr lang="en-US" altLang="zh-CN" sz="3200" i="1" u="sng" dirty="0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containers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then Office (4000) for the </a:t>
              </a:r>
              <a:r>
                <a:rPr lang="en-US" altLang="zh-CN" sz="3200" i="1" u="sng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purse</a:t>
              </a:r>
              <a:r>
                <a:rPr lang="en-US" altLang="zh-CN" sz="3200" i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62D54CCC-554F-05F1-E8F0-315D56B6C523}"/>
                </a:ext>
              </a:extLst>
            </p:cNvPr>
            <p:cNvSpPr/>
            <p:nvPr/>
          </p:nvSpPr>
          <p:spPr>
            <a:xfrm>
              <a:off x="11531836" y="4477136"/>
              <a:ext cx="276225" cy="2857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64BF7E4-CF50-0317-019C-C4C8420C9164}"/>
                </a:ext>
              </a:extLst>
            </p:cNvPr>
            <p:cNvSpPr/>
            <p:nvPr/>
          </p:nvSpPr>
          <p:spPr>
            <a:xfrm>
              <a:off x="10747162" y="5205546"/>
              <a:ext cx="311148" cy="31432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14EC9D4-6A47-3B5E-BE8E-ECE1EAD91EDC}"/>
                </a:ext>
              </a:extLst>
            </p:cNvPr>
            <p:cNvSpPr/>
            <p:nvPr/>
          </p:nvSpPr>
          <p:spPr>
            <a:xfrm>
              <a:off x="8802472" y="6143758"/>
              <a:ext cx="306388" cy="328613"/>
            </a:xfrm>
            <a:prstGeom prst="rect">
              <a:avLst/>
            </a:prstGeom>
            <a:noFill/>
            <a:ln w="28575">
              <a:solidFill>
                <a:srgbClr val="C33D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0A0D54E-0F1C-BC31-B68F-F424B0635655}"/>
                </a:ext>
              </a:extLst>
            </p:cNvPr>
            <p:cNvSpPr/>
            <p:nvPr/>
          </p:nvSpPr>
          <p:spPr>
            <a:xfrm>
              <a:off x="8693548" y="5637497"/>
              <a:ext cx="306388" cy="328613"/>
            </a:xfrm>
            <a:prstGeom prst="rect">
              <a:avLst/>
            </a:prstGeom>
            <a:noFill/>
            <a:ln w="28575">
              <a:solidFill>
                <a:srgbClr val="C33D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33D93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54C921B5-26F9-69A8-A9A2-29684F3F871B}"/>
                </a:ext>
              </a:extLst>
            </p:cNvPr>
            <p:cNvSpPr/>
            <p:nvPr/>
          </p:nvSpPr>
          <p:spPr>
            <a:xfrm>
              <a:off x="8397657" y="5390806"/>
              <a:ext cx="306388" cy="328613"/>
            </a:xfrm>
            <a:prstGeom prst="rect">
              <a:avLst/>
            </a:prstGeom>
            <a:noFill/>
            <a:ln w="28575">
              <a:solidFill>
                <a:srgbClr val="C33D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1F3948F-A285-9A89-FD76-31B0A4F5FD65}"/>
                </a:ext>
              </a:extLst>
            </p:cNvPr>
            <p:cNvSpPr/>
            <p:nvPr/>
          </p:nvSpPr>
          <p:spPr>
            <a:xfrm>
              <a:off x="13786773" y="4552810"/>
              <a:ext cx="276225" cy="2857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A8620CA-4525-3CF8-AD3C-EF3CEBB26B3F}"/>
                </a:ext>
              </a:extLst>
            </p:cNvPr>
            <p:cNvSpPr/>
            <p:nvPr/>
          </p:nvSpPr>
          <p:spPr>
            <a:xfrm>
              <a:off x="15340912" y="5017611"/>
              <a:ext cx="276225" cy="2857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AEF9337-7E0F-664B-CBF6-EF8BF99D5801}"/>
                </a:ext>
              </a:extLst>
            </p:cNvPr>
            <p:cNvSpPr/>
            <p:nvPr/>
          </p:nvSpPr>
          <p:spPr>
            <a:xfrm>
              <a:off x="15045175" y="5390806"/>
              <a:ext cx="276225" cy="28015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C97DC5E-DA5E-7C74-D767-ED310D642828}"/>
                </a:ext>
              </a:extLst>
            </p:cNvPr>
            <p:cNvSpPr/>
            <p:nvPr/>
          </p:nvSpPr>
          <p:spPr>
            <a:xfrm>
              <a:off x="8464028" y="6554756"/>
              <a:ext cx="3889682" cy="682396"/>
            </a:xfrm>
            <a:prstGeom prst="rect">
              <a:avLst/>
            </a:prstGeom>
            <a:solidFill>
              <a:srgbClr val="FFFFFF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 shares information with Bob, and Bob receives and responds with his plan.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14072C2-93D4-37C3-9D51-2C0383DCC4FA}"/>
              </a:ext>
            </a:extLst>
          </p:cNvPr>
          <p:cNvGrpSpPr/>
          <p:nvPr/>
        </p:nvGrpSpPr>
        <p:grpSpPr>
          <a:xfrm>
            <a:off x="-5675724" y="3789814"/>
            <a:ext cx="17602919" cy="8839698"/>
            <a:chOff x="-6632288" y="3215485"/>
            <a:chExt cx="15008720" cy="7536963"/>
          </a:xfrm>
        </p:grpSpPr>
        <p:sp>
          <p:nvSpPr>
            <p:cNvPr id="116" name="等腰三角形 115">
              <a:extLst>
                <a:ext uri="{FF2B5EF4-FFF2-40B4-BE49-F238E27FC236}">
                  <a16:creationId xmlns:a16="http://schemas.microsoft.com/office/drawing/2014/main" id="{72854C14-154E-EF22-77DD-2C68961660E8}"/>
                </a:ext>
              </a:extLst>
            </p:cNvPr>
            <p:cNvSpPr/>
            <p:nvPr/>
          </p:nvSpPr>
          <p:spPr>
            <a:xfrm rot="12298501">
              <a:off x="-3160765" y="3873243"/>
              <a:ext cx="1889464" cy="2651458"/>
            </a:xfrm>
            <a:prstGeom prst="triangle">
              <a:avLst/>
            </a:prstGeom>
            <a:solidFill>
              <a:srgbClr val="FFD966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5F0277F-18AE-9B25-6D86-C9BC8A3ADA9B}"/>
                </a:ext>
              </a:extLst>
            </p:cNvPr>
            <p:cNvSpPr/>
            <p:nvPr/>
          </p:nvSpPr>
          <p:spPr>
            <a:xfrm rot="5400000">
              <a:off x="4088933" y="7701134"/>
              <a:ext cx="894754" cy="887700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53F905A-83ED-E702-B190-D79C7BB36B7E}"/>
                </a:ext>
              </a:extLst>
            </p:cNvPr>
            <p:cNvSpPr/>
            <p:nvPr/>
          </p:nvSpPr>
          <p:spPr>
            <a:xfrm rot="5400000">
              <a:off x="-6075222" y="8386735"/>
              <a:ext cx="894754" cy="887700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3315BDA-2821-169D-A0FD-4A334525DD0F}"/>
                </a:ext>
              </a:extLst>
            </p:cNvPr>
            <p:cNvSpPr/>
            <p:nvPr/>
          </p:nvSpPr>
          <p:spPr>
            <a:xfrm rot="5400000">
              <a:off x="-2988991" y="6567704"/>
              <a:ext cx="819734" cy="883801"/>
            </a:xfrm>
            <a:prstGeom prst="rect">
              <a:avLst/>
            </a:prstGeom>
            <a:noFill/>
            <a:ln w="57150">
              <a:solidFill>
                <a:srgbClr val="C33D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33D93"/>
                </a:solidFill>
              </a:endParaRPr>
            </a:p>
          </p:txBody>
        </p:sp>
        <p:sp>
          <p:nvSpPr>
            <p:cNvPr id="122" name="等腰三角形 121">
              <a:extLst>
                <a:ext uri="{FF2B5EF4-FFF2-40B4-BE49-F238E27FC236}">
                  <a16:creationId xmlns:a16="http://schemas.microsoft.com/office/drawing/2014/main" id="{64B5FF39-C115-416E-3DE2-0E52E3B92933}"/>
                </a:ext>
              </a:extLst>
            </p:cNvPr>
            <p:cNvSpPr/>
            <p:nvPr/>
          </p:nvSpPr>
          <p:spPr>
            <a:xfrm rot="524194">
              <a:off x="1515111" y="4857761"/>
              <a:ext cx="901687" cy="4984569"/>
            </a:xfrm>
            <a:prstGeom prst="triangle">
              <a:avLst>
                <a:gd name="adj" fmla="val 0"/>
              </a:avLst>
            </a:prstGeom>
            <a:solidFill>
              <a:srgbClr val="D7A8F6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7A8F6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89FDACD6-661D-C23F-6AC2-EA27026D2B47}"/>
                </a:ext>
              </a:extLst>
            </p:cNvPr>
            <p:cNvSpPr/>
            <p:nvPr/>
          </p:nvSpPr>
          <p:spPr>
            <a:xfrm>
              <a:off x="-6548561" y="4645952"/>
              <a:ext cx="3462559" cy="1173299"/>
            </a:xfrm>
            <a:prstGeom prst="rect">
              <a:avLst/>
            </a:prstGeom>
            <a:solidFill>
              <a:srgbClr val="FFFFFF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 requests Alice to grab a new target.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BF4300D6-97EF-52DC-CB63-C56A595DEC5C}"/>
                </a:ext>
              </a:extLst>
            </p:cNvPr>
            <p:cNvSpPr/>
            <p:nvPr/>
          </p:nvSpPr>
          <p:spPr>
            <a:xfrm>
              <a:off x="3374076" y="4645952"/>
              <a:ext cx="2863558" cy="1173299"/>
            </a:xfrm>
            <a:prstGeom prst="rect">
              <a:avLst/>
            </a:prstGeom>
            <a:solidFill>
              <a:srgbClr val="FFFFFF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 goes there and grabs it.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9A396C7B-A3E3-18F9-6911-6151E6983AC4}"/>
                </a:ext>
              </a:extLst>
            </p:cNvPr>
            <p:cNvSpPr/>
            <p:nvPr/>
          </p:nvSpPr>
          <p:spPr>
            <a:xfrm>
              <a:off x="-6624714" y="3215485"/>
              <a:ext cx="15001146" cy="1328832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Bob: “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Alice, I'm in the &lt;Livingroom&gt; (4000) with a </a:t>
              </a:r>
              <a:r>
                <a:rPr lang="en-US" altLang="zh-CN" sz="3200" i="1" dirty="0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container &lt;</a:t>
              </a:r>
              <a:r>
                <a:rPr lang="en-US" altLang="zh-CN" sz="3200" i="1" dirty="0" err="1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plastic_basket</a:t>
              </a:r>
              <a:r>
                <a:rPr lang="en-US" altLang="zh-CN" sz="3200" i="1" dirty="0">
                  <a:solidFill>
                    <a:srgbClr val="C33D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(7406). Please pick up a container from &lt;Office&gt; (2000) or &lt;Livingroom&gt; (3000), 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 the </a:t>
              </a:r>
              <a:r>
                <a:rPr lang="en-US" altLang="zh-CN" sz="3200" b="1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altLang="zh-CN" sz="3200" b="1" i="1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iphone</a:t>
              </a:r>
              <a:r>
                <a:rPr lang="en-US" altLang="zh-CN" sz="3200" b="1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 (8911</a:t>
              </a:r>
              <a:r>
                <a:rPr lang="en-US" altLang="zh-CN" sz="3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in &lt;Livingroom&gt; (1000)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.”</a:t>
              </a:r>
              <a:endParaRPr lang="zh-CN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87C4744-4E79-7F38-429B-D44AF58537A7}"/>
                </a:ext>
              </a:extLst>
            </p:cNvPr>
            <p:cNvSpPr/>
            <p:nvPr/>
          </p:nvSpPr>
          <p:spPr>
            <a:xfrm>
              <a:off x="-6632288" y="9443952"/>
              <a:ext cx="15001146" cy="1308496"/>
            </a:xfrm>
            <a:prstGeom prst="rect">
              <a:avLst/>
            </a:prstGeom>
            <a:solidFill>
              <a:srgbClr val="D7A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Alice thinks: First, you should go to the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&lt;Livingroom&gt; (1000)</a:t>
              </a: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where the target object </a:t>
              </a:r>
              <a:r>
                <a:rPr lang="en-US" altLang="zh-CN" sz="3200" b="1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altLang="zh-CN" sz="3200" b="1" i="1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iphone</a:t>
              </a:r>
              <a:r>
                <a:rPr lang="en-US" altLang="zh-CN" sz="3200" b="1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 (8911) </a:t>
              </a: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located. So, choose action go to </a:t>
              </a:r>
              <a:r>
                <a:rPr lang="en-US" altLang="zh-CN" sz="3200" b="1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&lt;Livingroom&gt; (1000).</a:t>
              </a:r>
              <a:endParaRPr lang="zh-CN" altLang="en-US" sz="3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412FE375-6D51-57E0-10A9-CD7929B299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46781" r="75278" b="32221"/>
          <a:stretch/>
        </p:blipFill>
        <p:spPr>
          <a:xfrm>
            <a:off x="5788960" y="5384617"/>
            <a:ext cx="6046440" cy="5679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5" name="矩形 194">
            <a:extLst>
              <a:ext uri="{FF2B5EF4-FFF2-40B4-BE49-F238E27FC236}">
                <a16:creationId xmlns:a16="http://schemas.microsoft.com/office/drawing/2014/main" id="{2C09D93B-CB4C-966A-9ED8-28D4613CFCAA}"/>
              </a:ext>
            </a:extLst>
          </p:cNvPr>
          <p:cNvSpPr/>
          <p:nvPr/>
        </p:nvSpPr>
        <p:spPr>
          <a:xfrm>
            <a:off x="5793734" y="5403174"/>
            <a:ext cx="3100009" cy="137609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 goes there and grabs it.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57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1271</Words>
  <Application>Microsoft Office PowerPoint</Application>
  <PresentationFormat>宽屏</PresentationFormat>
  <Paragraphs>56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单 佳铭</dc:creator>
  <cp:lastModifiedBy>du weihua</cp:lastModifiedBy>
  <cp:revision>54</cp:revision>
  <dcterms:created xsi:type="dcterms:W3CDTF">2023-05-17T07:13:58Z</dcterms:created>
  <dcterms:modified xsi:type="dcterms:W3CDTF">2023-06-09T21:12:26Z</dcterms:modified>
</cp:coreProperties>
</file>